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y="5143500" cx="9144000"/>
  <p:notesSz cx="6858000" cy="9144000"/>
  <p:embeddedFontLst>
    <p:embeddedFont>
      <p:font typeface="Robot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ei das dica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8EFE3D-46CE-42ED-A182-6871051092E8}">
  <a:tblStyle styleId="{658EFE3D-46CE-42ED-A182-6871051092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4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3.xml"/><Relationship Id="rId74" Type="http://schemas.openxmlformats.org/officeDocument/2006/relationships/font" Target="fonts/Roboto-italic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26T16:40:41.525">
    <p:pos x="196" y="258"/>
    <p:text>Na arquitetura Cliente/Servidor os clientes comandam o envio e recebimento de dados, ou seja os dados são atualizados no cliente apenas quando esse pede os novos dados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79e06d58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79e06d58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79e06d58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79e06d58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79e06d58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79e06d58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a04ed9e6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a04ed9e6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a04ed9e6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a04ed9e6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a04ed9e6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a04ed9e6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a04ed9e6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a04ed9e6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a04ed9e6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a04ed9e6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a04ed9e6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a04ed9e6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a04ed9e6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a04ed9e6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79e06d5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79e06d5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44952145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44952145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4495214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4495214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44952145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44952145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44952145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4495214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7e93b0e8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7e93b0e8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a04ed9e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a04ed9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a04ed9e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a04ed9e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a04ed9e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a04ed9e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952145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44952145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44952145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44952145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79e06d5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79e06d5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44952145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44952145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44952145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44952145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a04ed9e6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a04ed9e6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44952145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44952145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44952145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44952145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7e93b0e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7e93b0e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7e93b0e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7e93b0e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7e93b0e8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7e93b0e8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7e93b0e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7e93b0e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7e93b0e8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7e93b0e8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79e06d58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79e06d5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7e93b0e8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37e93b0e8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7e93b0e8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7e93b0e8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b08eb825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b08eb825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b08eb825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b08eb825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7e93b0e8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7e93b0e8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7e93b0e8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37e93b0e8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7e93b0e8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37e93b0e8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bce44ec2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3bce44ec2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bce44ec2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3bce44ec2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bce44ec2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3bce44ec2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79e06d58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79e06d58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bce44ec2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3bce44ec2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cc8bc2d8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3cc8bc2d8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3cc8bc2d8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3cc8bc2d8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3cc8bc2d8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3cc8bc2d8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cc8bc2d8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3cc8bc2d8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cc8bc2d8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3cc8bc2d8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cc8bc2d8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cc8bc2d8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cc8bc2d8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cc8bc2d8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cc8bc2d8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cc8bc2d8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3cc8bc2d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3cc8bc2d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79e06d58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79e06d58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3cf1fd7f1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3cf1fd7f1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cf1fd7f1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cf1fd7f1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cf1fd7f1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3cf1fd7f1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3cf1fd7f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3cf1fd7f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cf1fd7f1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cf1fd7f1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79e06d58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79e06d58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79e06d58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79e06d58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79e06d58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79e06d58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EIxdz-2rhLs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youtu.be/N_JWTfwe83Y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youtube.com/watch?v=NjYTzvAVozo" TargetMode="External"/><Relationship Id="rId4" Type="http://schemas.openxmlformats.org/officeDocument/2006/relationships/image" Target="../media/image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otnet.microsoft.com/en-us/download/dotnet/5.0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github.com/Yago-Caetano/Curso_Ferias_MQTT_DOTNET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IOT e C#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criar um servidor MQTT e conectar dispositivos IOT utilizando MQTT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4279550" y="3250725"/>
            <a:ext cx="8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Aula 1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vocês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Coloquem no </a:t>
            </a:r>
            <a:r>
              <a:rPr b="1" i="1" lang="pt-BR"/>
              <a:t>Chat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Nome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Curso/Semestre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Já ouviram falar de MQTT?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Já ouviram falar em IoT?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O que você trabalha/estuda?</a:t>
            </a:r>
            <a:endParaRPr sz="1800"/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2199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- O que diabos é isso?</a:t>
            </a:r>
            <a:endParaRPr/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1152475"/>
            <a:ext cx="85206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Protocolo de comunicação para trafegar dados na internet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11700" y="1704250"/>
            <a:ext cx="85206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Desenvolvido na década de 90 pela IBM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2246400"/>
            <a:ext cx="85206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Leve comparado ao HTTP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11700" y="2758275"/>
            <a:ext cx="85206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Possui garantia de entrega</a:t>
            </a:r>
            <a:endParaRPr/>
          </a:p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- Estrutura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655400" y="1357875"/>
            <a:ext cx="734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Estruturado no modelo </a:t>
            </a:r>
            <a:r>
              <a:rPr b="1" lang="pt-BR" sz="1800"/>
              <a:t>Publisher/Subscriber</a:t>
            </a:r>
            <a:endParaRPr b="1" sz="1800"/>
          </a:p>
        </p:txBody>
      </p:sp>
      <p:sp>
        <p:nvSpPr>
          <p:cNvPr id="186" name="Google Shape;186;p25"/>
          <p:cNvSpPr txBox="1"/>
          <p:nvPr/>
        </p:nvSpPr>
        <p:spPr>
          <a:xfrm>
            <a:off x="655400" y="1977350"/>
            <a:ext cx="734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No MQTT nós temos:</a:t>
            </a:r>
            <a:endParaRPr sz="1800"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400" y="2414450"/>
            <a:ext cx="4507026" cy="236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311700" y="2348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 sz="1800">
                <a:solidFill>
                  <a:schemeClr val="dk1"/>
                </a:solidFill>
              </a:rPr>
              <a:t>Clientes;</a:t>
            </a:r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305825" y="2734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 sz="1800">
                <a:solidFill>
                  <a:schemeClr val="dk1"/>
                </a:solidFill>
              </a:rPr>
              <a:t>Brokers;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304800" y="3119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 sz="1800">
                <a:solidFill>
                  <a:schemeClr val="dk1"/>
                </a:solidFill>
              </a:rPr>
              <a:t>Tópicos;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3746325" y="2329125"/>
            <a:ext cx="1207800" cy="258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7509500" y="2266850"/>
            <a:ext cx="1207800" cy="258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5582525" y="3021500"/>
            <a:ext cx="1136100" cy="1207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- Clientes</a:t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1152475"/>
            <a:ext cx="85206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São os dispositivos que enviam e recebem dados pela rede (assinando ou </a:t>
            </a:r>
            <a:r>
              <a:rPr lang="pt-BR"/>
              <a:t>subscrevendo</a:t>
            </a:r>
            <a:r>
              <a:rPr lang="pt-BR"/>
              <a:t> nos </a:t>
            </a:r>
            <a:r>
              <a:rPr b="1" lang="pt-BR"/>
              <a:t>tópicos</a:t>
            </a:r>
            <a:r>
              <a:rPr lang="pt-BR"/>
              <a:t>)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311700" y="1965575"/>
            <a:ext cx="8520600" cy="22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 prática são: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Sensores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Atuadores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Computadores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Smartphones</a:t>
            </a:r>
            <a:endParaRPr/>
          </a:p>
        </p:txBody>
      </p: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- Brokers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Trata-se do “servidor” responsável por direcionar e propagar as mensagens aos tópicos </a:t>
            </a:r>
            <a:endParaRPr/>
          </a:p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- Tópicos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Tópicos são “canais” onde as mensagens são enviadas.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311700" y="2112450"/>
            <a:ext cx="8099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2"/>
                </a:solidFill>
              </a:rPr>
              <a:t>Na prática, os tópicos são utilizados para criar “canais” de comunicação com contextos específicos.</a:t>
            </a:r>
            <a:endParaRPr/>
          </a:p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- Tópicos</a:t>
            </a:r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415700" y="1151425"/>
            <a:ext cx="80994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Exemplo: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	Para enviar dados de temperatura de uma sala de aula, podemos criar um tópico </a:t>
            </a:r>
            <a:r>
              <a:rPr b="1" lang="pt-BR" sz="1800">
                <a:solidFill>
                  <a:schemeClr val="dk2"/>
                </a:solidFill>
              </a:rPr>
              <a:t>/classroomtemp/</a:t>
            </a:r>
            <a:r>
              <a:rPr b="1" lang="pt-BR" sz="1800">
                <a:solidFill>
                  <a:srgbClr val="FF0000"/>
                </a:solidFill>
              </a:rPr>
              <a:t>{numero da sala}</a:t>
            </a:r>
            <a:r>
              <a:rPr b="1" lang="pt-BR" sz="1800">
                <a:solidFill>
                  <a:schemeClr val="dk2"/>
                </a:solidFill>
              </a:rPr>
              <a:t>/ </a:t>
            </a:r>
            <a:r>
              <a:rPr lang="pt-BR" sz="1800">
                <a:solidFill>
                  <a:schemeClr val="dk2"/>
                </a:solidFill>
              </a:rPr>
              <a:t>no qual publicamos dados de um </a:t>
            </a:r>
            <a:r>
              <a:rPr b="1" lang="pt-BR" sz="1800">
                <a:solidFill>
                  <a:schemeClr val="dk2"/>
                </a:solidFill>
              </a:rPr>
              <a:t>sensor de temperatura </a:t>
            </a:r>
            <a:r>
              <a:rPr lang="pt-BR" sz="1800">
                <a:solidFill>
                  <a:schemeClr val="dk2"/>
                </a:solidFill>
              </a:rPr>
              <a:t>da sala de aula</a:t>
            </a:r>
            <a:r>
              <a:rPr b="1" lang="pt-BR" sz="1800">
                <a:solidFill>
                  <a:schemeClr val="dk2"/>
                </a:solidFill>
              </a:rPr>
              <a:t>.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425" y="2571750"/>
            <a:ext cx="2420675" cy="24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3539075"/>
            <a:ext cx="1342726" cy="13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- Tópicos</a:t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311700" y="10762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Por conta do modelo Publisher/Subscriber podemos encaminhar as </a:t>
            </a:r>
            <a:r>
              <a:rPr lang="pt-BR"/>
              <a:t>mensagens</a:t>
            </a:r>
            <a:r>
              <a:rPr lang="pt-BR"/>
              <a:t> do nosso sensor para </a:t>
            </a:r>
            <a:r>
              <a:rPr lang="pt-BR"/>
              <a:t>inúmeros</a:t>
            </a:r>
            <a:r>
              <a:rPr lang="pt-BR"/>
              <a:t> dispositivos, desde que esses estejam inscritos no tópico.</a:t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1306325" y="2707775"/>
            <a:ext cx="6703800" cy="221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300" y="3597823"/>
            <a:ext cx="880075" cy="12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7927" y="3539075"/>
            <a:ext cx="1342725" cy="1342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0"/>
          <p:cNvCxnSpPr/>
          <p:nvPr/>
        </p:nvCxnSpPr>
        <p:spPr>
          <a:xfrm rot="10800000">
            <a:off x="4165318" y="2957613"/>
            <a:ext cx="0" cy="9450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" name="Google Shape;237;p30"/>
          <p:cNvSpPr txBox="1"/>
          <p:nvPr/>
        </p:nvSpPr>
        <p:spPr>
          <a:xfrm>
            <a:off x="7753725" y="3056525"/>
            <a:ext cx="11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74EA7"/>
                </a:solidFill>
              </a:rPr>
              <a:t>Inscrição </a:t>
            </a:r>
            <a:endParaRPr>
              <a:solidFill>
                <a:srgbClr val="674EA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74EA7"/>
                </a:solidFill>
              </a:rPr>
              <a:t>no tópico</a:t>
            </a:r>
            <a:endParaRPr>
              <a:solidFill>
                <a:srgbClr val="674EA7"/>
              </a:solidFill>
            </a:endParaRPr>
          </a:p>
        </p:txBody>
      </p:sp>
      <p:cxnSp>
        <p:nvCxnSpPr>
          <p:cNvPr id="238" name="Google Shape;238;p30"/>
          <p:cNvCxnSpPr/>
          <p:nvPr/>
        </p:nvCxnSpPr>
        <p:spPr>
          <a:xfrm rot="10800000">
            <a:off x="7829925" y="2957675"/>
            <a:ext cx="7800" cy="8133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9" name="Google Shape;239;p30"/>
          <p:cNvSpPr txBox="1"/>
          <p:nvPr/>
        </p:nvSpPr>
        <p:spPr>
          <a:xfrm>
            <a:off x="4059600" y="3210825"/>
            <a:ext cx="11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74EA7"/>
                </a:solidFill>
              </a:rPr>
              <a:t>Inscrição </a:t>
            </a:r>
            <a:endParaRPr>
              <a:solidFill>
                <a:srgbClr val="674EA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74EA7"/>
                </a:solidFill>
              </a:rPr>
              <a:t>no tópico</a:t>
            </a:r>
            <a:endParaRPr>
              <a:solidFill>
                <a:srgbClr val="674EA7"/>
              </a:solidFill>
            </a:endParaRPr>
          </a:p>
        </p:txBody>
      </p:sp>
      <p:cxnSp>
        <p:nvCxnSpPr>
          <p:cNvPr id="240" name="Google Shape;240;p30"/>
          <p:cNvCxnSpPr>
            <a:endCxn id="233" idx="1"/>
          </p:cNvCxnSpPr>
          <p:nvPr/>
        </p:nvCxnSpPr>
        <p:spPr>
          <a:xfrm rot="-5400000">
            <a:off x="670025" y="3159125"/>
            <a:ext cx="976800" cy="295800"/>
          </a:xfrm>
          <a:prstGeom prst="bentConnector2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0"/>
          <p:cNvSpPr txBox="1"/>
          <p:nvPr/>
        </p:nvSpPr>
        <p:spPr>
          <a:xfrm>
            <a:off x="996975" y="3020275"/>
            <a:ext cx="11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4D79"/>
                </a:solidFill>
              </a:rPr>
              <a:t>Posta </a:t>
            </a:r>
            <a:endParaRPr>
              <a:solidFill>
                <a:srgbClr val="A64D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4D79"/>
                </a:solidFill>
              </a:rPr>
              <a:t>temperatura</a:t>
            </a:r>
            <a:endParaRPr>
              <a:solidFill>
                <a:srgbClr val="A64D79"/>
              </a:solidFill>
            </a:endParaRPr>
          </a:p>
        </p:txBody>
      </p:sp>
      <p:cxnSp>
        <p:nvCxnSpPr>
          <p:cNvPr id="242" name="Google Shape;242;p30"/>
          <p:cNvCxnSpPr/>
          <p:nvPr/>
        </p:nvCxnSpPr>
        <p:spPr>
          <a:xfrm>
            <a:off x="4165325" y="2982275"/>
            <a:ext cx="0" cy="1010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0"/>
          <p:cNvCxnSpPr/>
          <p:nvPr/>
        </p:nvCxnSpPr>
        <p:spPr>
          <a:xfrm>
            <a:off x="7825400" y="2957625"/>
            <a:ext cx="8400" cy="8547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30"/>
          <p:cNvSpPr txBox="1"/>
          <p:nvPr/>
        </p:nvSpPr>
        <p:spPr>
          <a:xfrm>
            <a:off x="3047200" y="3141675"/>
            <a:ext cx="11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4D79"/>
                </a:solidFill>
              </a:rPr>
              <a:t>Recebe</a:t>
            </a:r>
            <a:endParaRPr>
              <a:solidFill>
                <a:srgbClr val="A64D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4D79"/>
                </a:solidFill>
              </a:rPr>
              <a:t>temperatura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6704800" y="2989275"/>
            <a:ext cx="11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4D79"/>
                </a:solidFill>
              </a:rPr>
              <a:t>Recebe</a:t>
            </a:r>
            <a:endParaRPr>
              <a:solidFill>
                <a:srgbClr val="A64D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4D79"/>
                </a:solidFill>
              </a:rPr>
              <a:t>temperatura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Vídeo</a:t>
            </a:r>
            <a:r>
              <a:rPr lang="pt-BR"/>
              <a:t> explicativo</a:t>
            </a:r>
            <a:endParaRPr/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For a written version of this video and extra resources, visit ► https://randomnerdtutorials.com/what-is-mqtt-and-how-it-works/&#10;&#10;Go to this link to see all my tutorials ► https://randomnerdtutorials.com/tutorials&#10;&#10;Like my page on Facebook:&#10;http://www.facebook.com/RandomNerdTutorials&#10;Add me on Google+:&#10;https://plus.google.com/+RuiSantosdotme&#10;Follow me on twitter:&#10;https://twitter.com/RuiSantosdotme&#10;&#10;Subscribe for more projects like this!&#10;http://bit.ly/subscribeRNT" id="253" name="Google Shape;253;p31" title="What is MQTT and How It Work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150" y="1017725"/>
            <a:ext cx="5499373" cy="36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Curso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540300" y="139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Curso Introdutório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540000" y="188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pt-BR" sz="1820"/>
              <a:t>Duração de 6 Horas</a:t>
            </a:r>
            <a:endParaRPr sz="182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/>
          </a:p>
        </p:txBody>
      </p:sp>
      <p:sp>
        <p:nvSpPr>
          <p:cNvPr id="95" name="Google Shape;95;p14"/>
          <p:cNvSpPr txBox="1"/>
          <p:nvPr/>
        </p:nvSpPr>
        <p:spPr>
          <a:xfrm>
            <a:off x="540000" y="2419350"/>
            <a:ext cx="709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Curso </a:t>
            </a:r>
            <a:r>
              <a:rPr b="1" lang="pt-BR" sz="1800">
                <a:solidFill>
                  <a:schemeClr val="dk2"/>
                </a:solidFill>
              </a:rPr>
              <a:t>EAD </a:t>
            </a:r>
            <a:r>
              <a:rPr lang="pt-BR" sz="1800">
                <a:solidFill>
                  <a:schemeClr val="dk2"/>
                </a:solidFill>
              </a:rPr>
              <a:t>(Inicialmente seria um curso presencial)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- Publisher/Subscriber</a:t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75" y="1383838"/>
            <a:ext cx="7912550" cy="24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vs HTTP</a:t>
            </a:r>
            <a:endParaRPr/>
          </a:p>
        </p:txBody>
      </p:sp>
      <p:graphicFrame>
        <p:nvGraphicFramePr>
          <p:cNvPr id="267" name="Google Shape;267;p33"/>
          <p:cNvGraphicFramePr/>
          <p:nvPr/>
        </p:nvGraphicFramePr>
        <p:xfrm>
          <a:off x="342900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{658EFE3D-46CE-42ED-A182-6871051092E8}</a:tableStyleId>
              </a:tblPr>
              <a:tblGrid>
                <a:gridCol w="2011600"/>
                <a:gridCol w="2011600"/>
                <a:gridCol w="2011600"/>
              </a:tblGrid>
              <a:tr h="3962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Arquitetura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MQTT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HTTP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419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Publisher/Subscriber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Cliente/Servidor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Tamanho </a:t>
                      </a:r>
                      <a:r>
                        <a:rPr b="1" lang="pt-BR"/>
                        <a:t>mínimo</a:t>
                      </a:r>
                      <a:r>
                        <a:rPr b="1" lang="pt-BR"/>
                        <a:t> do header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 bytes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 bytes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Consumo de energia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20% inferior ao HTTP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Consumo padrão HTTP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Tipo de Conexão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Bi-direcional (possibilidade de utilização de Web Sockets)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Unidirecional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Formato dos dados enviados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Dados enviados em binário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Dados são enviados com o encoding ASCII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- Cliente/Servidor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500" y="1058475"/>
            <a:ext cx="5292981" cy="37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no Modelo ISO/OSI</a:t>
            </a:r>
            <a:endParaRPr/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6997325" y="1612375"/>
            <a:ext cx="20118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 MQTT encontra-se na camada 7 </a:t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00" y="1176674"/>
            <a:ext cx="666613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- QoS</a:t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311700" y="1304875"/>
            <a:ext cx="85206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pt-BR" sz="1729"/>
              <a:t>QoS </a:t>
            </a:r>
            <a:r>
              <a:rPr lang="pt-BR" sz="1729"/>
              <a:t>é uma abreviatura para </a:t>
            </a:r>
            <a:r>
              <a:rPr b="1" i="1" lang="pt-BR" sz="1729"/>
              <a:t>“Quality of Service” </a:t>
            </a:r>
            <a:r>
              <a:rPr lang="pt-BR" sz="1729"/>
              <a:t>ou em português “Qualidade do Serviço”. Trata-se de nivelações que determinam a capacidade da rede de entregar as mensagens</a:t>
            </a:r>
            <a:endParaRPr sz="1729"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339475" y="2800350"/>
            <a:ext cx="8520600" cy="19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Existem 3 </a:t>
            </a:r>
            <a:r>
              <a:rPr lang="pt-BR"/>
              <a:t>Níveis</a:t>
            </a:r>
            <a:r>
              <a:rPr lang="pt-BR"/>
              <a:t> de qualidade: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QoS 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QoS 1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QoS 2</a:t>
            </a:r>
            <a:endParaRPr b="1"/>
          </a:p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- QoS 0</a:t>
            </a:r>
            <a:endParaRPr/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311700" y="1152475"/>
            <a:ext cx="8520600" cy="8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pt-BR"/>
              <a:t>No nível 0, a mensagem é enviada apenas uma vez e em seguida é deleta no broker</a:t>
            </a:r>
            <a:endParaRPr/>
          </a:p>
        </p:txBody>
      </p:sp>
      <p:pic>
        <p:nvPicPr>
          <p:cNvPr id="298" name="Google Shape;298;p37"/>
          <p:cNvPicPr preferRelativeResize="0"/>
          <p:nvPr/>
        </p:nvPicPr>
        <p:blipFill rotWithShape="1">
          <a:blip r:embed="rId3">
            <a:alphaModFix/>
          </a:blip>
          <a:srcRect b="7119" l="2456" r="3052" t="14128"/>
          <a:stretch/>
        </p:blipFill>
        <p:spPr>
          <a:xfrm>
            <a:off x="2587925" y="2366100"/>
            <a:ext cx="4559676" cy="22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- QoS 1</a:t>
            </a:r>
            <a:endParaRPr/>
          </a:p>
        </p:txBody>
      </p:sp>
      <p:sp>
        <p:nvSpPr>
          <p:cNvPr id="305" name="Google Shape;305;p38"/>
          <p:cNvSpPr txBox="1"/>
          <p:nvPr>
            <p:ph idx="1" type="body"/>
          </p:nvPr>
        </p:nvSpPr>
        <p:spPr>
          <a:xfrm>
            <a:off x="311700" y="1152475"/>
            <a:ext cx="85206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Nesse nível, a mensagem é enviada </a:t>
            </a:r>
            <a:r>
              <a:rPr b="1" lang="pt-BR"/>
              <a:t>pelo menos uma vez</a:t>
            </a:r>
            <a:r>
              <a:rPr lang="pt-BR"/>
              <a:t>. Ou seja, o broker propaga a mensagem aos clientes até que todos confirmem o recebimento</a:t>
            </a:r>
            <a:r>
              <a:rPr b="1" lang="pt-BR"/>
              <a:t> </a:t>
            </a:r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 rotWithShape="1">
          <a:blip r:embed="rId3">
            <a:alphaModFix/>
          </a:blip>
          <a:srcRect b="8757" l="0" r="0" t="9315"/>
          <a:stretch/>
        </p:blipFill>
        <p:spPr>
          <a:xfrm>
            <a:off x="2584313" y="1890000"/>
            <a:ext cx="3975375" cy="3191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- QoS 2</a:t>
            </a:r>
            <a:endParaRPr/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No nível 2, a mensagem é </a:t>
            </a:r>
            <a:r>
              <a:rPr b="1" lang="pt-BR"/>
              <a:t>exatamente 1 vez</a:t>
            </a:r>
            <a:r>
              <a:rPr lang="pt-BR"/>
              <a:t> aos clientes.</a:t>
            </a:r>
            <a:endParaRPr/>
          </a:p>
        </p:txBody>
      </p:sp>
      <p:pic>
        <p:nvPicPr>
          <p:cNvPr id="314" name="Google Shape;314;p39"/>
          <p:cNvPicPr preferRelativeResize="0"/>
          <p:nvPr/>
        </p:nvPicPr>
        <p:blipFill rotWithShape="1">
          <a:blip r:embed="rId3">
            <a:alphaModFix/>
          </a:blip>
          <a:srcRect b="0" l="0" r="0" t="6331"/>
          <a:stretch/>
        </p:blipFill>
        <p:spPr>
          <a:xfrm>
            <a:off x="2974212" y="1641550"/>
            <a:ext cx="3195575" cy="35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Exercícios</a:t>
            </a:r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Chegou a hora de validar as informações recebidas</a:t>
            </a:r>
            <a:r>
              <a:rPr b="1" lang="pt-BR"/>
              <a:t> </a:t>
            </a:r>
            <a:r>
              <a:rPr lang="pt-BR"/>
              <a:t>no</a:t>
            </a:r>
            <a:r>
              <a:rPr b="1" lang="pt-BR"/>
              <a:t> kahoot</a:t>
            </a:r>
            <a:endParaRPr b="1"/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838" y="1958500"/>
            <a:ext cx="6116325" cy="208465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 - MQTT</a:t>
            </a:r>
            <a:endParaRPr/>
          </a:p>
        </p:txBody>
      </p:sp>
      <p:sp>
        <p:nvSpPr>
          <p:cNvPr id="329" name="Google Shape;329;p41"/>
          <p:cNvSpPr txBox="1"/>
          <p:nvPr>
            <p:ph idx="1" type="body"/>
          </p:nvPr>
        </p:nvSpPr>
        <p:spPr>
          <a:xfrm>
            <a:off x="311700" y="1152475"/>
            <a:ext cx="85206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Chegou a hora de praticar!!</a:t>
            </a:r>
            <a:endParaRPr/>
          </a:p>
        </p:txBody>
      </p:sp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413" y="1695625"/>
            <a:ext cx="3201175" cy="32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do Curso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11700" y="1430825"/>
            <a:ext cx="85206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8000"/>
              <a:t>Criar uma aplicação .NET Core que seja um </a:t>
            </a:r>
            <a:r>
              <a:rPr b="1" i="1" lang="pt-BR" sz="8000"/>
              <a:t>broker </a:t>
            </a:r>
            <a:r>
              <a:rPr lang="pt-BR" sz="8000"/>
              <a:t>MQTT, permitindo a conexão de dispositivos IoT (ESP-32).</a:t>
            </a:r>
            <a:endParaRPr sz="8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11700" y="2571750"/>
            <a:ext cx="8520600" cy="1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Objetivo prático:</a:t>
            </a:r>
            <a:r>
              <a:rPr lang="pt-BR" sz="2000"/>
              <a:t> Criar um servidor MQTT e conectar nossos dispositivos IoT nele.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798750" y="3723950"/>
            <a:ext cx="69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Demonstração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IoT</a:t>
            </a:r>
            <a:endParaRPr/>
          </a:p>
        </p:txBody>
      </p:sp>
      <p:sp>
        <p:nvSpPr>
          <p:cNvPr id="337" name="Google Shape;337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IOT - O que é?</a:t>
            </a:r>
            <a:endParaRPr/>
          </a:p>
        </p:txBody>
      </p:sp>
      <p:sp>
        <p:nvSpPr>
          <p:cNvPr id="343" name="Google Shape;343;p43"/>
          <p:cNvSpPr txBox="1"/>
          <p:nvPr>
            <p:ph idx="1" type="body"/>
          </p:nvPr>
        </p:nvSpPr>
        <p:spPr>
          <a:xfrm>
            <a:off x="311700" y="137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Sigla para </a:t>
            </a:r>
            <a:r>
              <a:rPr b="1" lang="pt-BR"/>
              <a:t>I</a:t>
            </a:r>
            <a:r>
              <a:rPr lang="pt-BR"/>
              <a:t>nternet </a:t>
            </a:r>
            <a:r>
              <a:rPr b="1" lang="pt-BR"/>
              <a:t>O</a:t>
            </a:r>
            <a:r>
              <a:rPr lang="pt-BR"/>
              <a:t>f </a:t>
            </a:r>
            <a:r>
              <a:rPr b="1" lang="pt-BR"/>
              <a:t>T</a:t>
            </a:r>
            <a:r>
              <a:rPr lang="pt-BR"/>
              <a:t>hings</a:t>
            </a:r>
            <a:endParaRPr/>
          </a:p>
        </p:txBody>
      </p:sp>
      <p:sp>
        <p:nvSpPr>
          <p:cNvPr id="344" name="Google Shape;344;p43"/>
          <p:cNvSpPr txBox="1"/>
          <p:nvPr>
            <p:ph idx="1" type="body"/>
          </p:nvPr>
        </p:nvSpPr>
        <p:spPr>
          <a:xfrm>
            <a:off x="311700" y="2174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Em português significa Internet das Coisas</a:t>
            </a:r>
            <a:endParaRPr/>
          </a:p>
        </p:txBody>
      </p:sp>
      <p:sp>
        <p:nvSpPr>
          <p:cNvPr id="345" name="Google Shape;345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as “coisas”?</a:t>
            </a:r>
            <a:endParaRPr/>
          </a:p>
        </p:txBody>
      </p:sp>
      <p:sp>
        <p:nvSpPr>
          <p:cNvPr id="351" name="Google Shape;351;p44"/>
          <p:cNvSpPr txBox="1"/>
          <p:nvPr>
            <p:ph idx="1" type="body"/>
          </p:nvPr>
        </p:nvSpPr>
        <p:spPr>
          <a:xfrm>
            <a:off x="311700" y="1152475"/>
            <a:ext cx="85206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qualquer dispositivo eletrônico que desejamos conectar </a:t>
            </a:r>
            <a:r>
              <a:rPr lang="pt-BR"/>
              <a:t>à internet.</a:t>
            </a:r>
            <a:endParaRPr/>
          </a:p>
        </p:txBody>
      </p:sp>
      <p:sp>
        <p:nvSpPr>
          <p:cNvPr id="352" name="Google Shape;352;p44"/>
          <p:cNvSpPr txBox="1"/>
          <p:nvPr>
            <p:ph idx="1" type="body"/>
          </p:nvPr>
        </p:nvSpPr>
        <p:spPr>
          <a:xfrm>
            <a:off x="311700" y="1838275"/>
            <a:ext cx="8520600" cy="29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Alguns Exemplos: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Despertador;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Geladeira;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Portões eletrônicos;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Sensores;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Dispositivos industriais.</a:t>
            </a:r>
            <a:endParaRPr/>
          </a:p>
        </p:txBody>
      </p:sp>
      <p:sp>
        <p:nvSpPr>
          <p:cNvPr id="353" name="Google Shape;353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IoT - Conceito</a:t>
            </a:r>
            <a:endParaRPr/>
          </a:p>
        </p:txBody>
      </p:sp>
      <p:sp>
        <p:nvSpPr>
          <p:cNvPr id="359" name="Google Shape;359;p45"/>
          <p:cNvSpPr txBox="1"/>
          <p:nvPr>
            <p:ph idx="1" type="body"/>
          </p:nvPr>
        </p:nvSpPr>
        <p:spPr>
          <a:xfrm>
            <a:off x="311700" y="1152475"/>
            <a:ext cx="85206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um conceito que refere-se </a:t>
            </a:r>
            <a:r>
              <a:rPr lang="pt-BR"/>
              <a:t>à conexão</a:t>
            </a:r>
            <a:r>
              <a:rPr lang="pt-BR"/>
              <a:t> de dispositivos eletrônicos utilizados no dia-a-dia </a:t>
            </a:r>
            <a:r>
              <a:rPr lang="pt-BR"/>
              <a:t>à internet;</a:t>
            </a:r>
            <a:endParaRPr/>
          </a:p>
        </p:txBody>
      </p:sp>
      <p:sp>
        <p:nvSpPr>
          <p:cNvPr id="360" name="Google Shape;360;p45"/>
          <p:cNvSpPr txBox="1"/>
          <p:nvPr>
            <p:ph idx="1" type="body"/>
          </p:nvPr>
        </p:nvSpPr>
        <p:spPr>
          <a:xfrm>
            <a:off x="367275" y="2224650"/>
            <a:ext cx="8520600" cy="83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</a:t>
            </a:r>
            <a:r>
              <a:rPr lang="pt-BR"/>
              <a:t>ideia</a:t>
            </a:r>
            <a:r>
              <a:rPr lang="pt-BR"/>
              <a:t> é que esses dispositivos enviem dados para a internet e use os dados para aprimorar a </a:t>
            </a:r>
            <a:r>
              <a:rPr lang="pt-BR"/>
              <a:t>experiência</a:t>
            </a:r>
            <a:r>
              <a:rPr lang="pt-BR"/>
              <a:t> do usuário.</a:t>
            </a:r>
            <a:endParaRPr/>
          </a:p>
        </p:txBody>
      </p:sp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491175" y="3188525"/>
            <a:ext cx="8520600" cy="83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IoT é frequentemente associado pelas pessoas á </a:t>
            </a:r>
            <a:r>
              <a:rPr b="1" i="1" lang="pt-BR"/>
              <a:t>domótica </a:t>
            </a:r>
            <a:r>
              <a:rPr lang="pt-BR"/>
              <a:t>(automação de itens </a:t>
            </a:r>
            <a:r>
              <a:rPr lang="pt-BR"/>
              <a:t>residenciais)</a:t>
            </a:r>
            <a:endParaRPr/>
          </a:p>
        </p:txBody>
      </p:sp>
      <p:sp>
        <p:nvSpPr>
          <p:cNvPr id="362" name="Google Shape;362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Demonstração</a:t>
            </a:r>
            <a:endParaRPr/>
          </a:p>
        </p:txBody>
      </p:sp>
      <p:sp>
        <p:nvSpPr>
          <p:cNvPr id="368" name="Google Shape;368;p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vision of how life is enhanced and simplified by connecting our possessions to the Cloud.  The Connected Devices Laboratory at Brigham Young University is bringing this vision to reality." id="369" name="Google Shape;369;p46" title="Life Simplified with Connected Devic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25" y="1093925"/>
            <a:ext cx="5900944" cy="3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311700" y="216425"/>
            <a:ext cx="8520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Geral IoT - Como as aplicações são separadas</a:t>
            </a:r>
            <a:endParaRPr/>
          </a:p>
        </p:txBody>
      </p:sp>
      <p:pic>
        <p:nvPicPr>
          <p:cNvPr id="376" name="Google Shape;3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775" y="1557400"/>
            <a:ext cx="5584100" cy="25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7"/>
          <p:cNvSpPr/>
          <p:nvPr/>
        </p:nvSpPr>
        <p:spPr>
          <a:xfrm>
            <a:off x="2488425" y="718738"/>
            <a:ext cx="4360800" cy="4360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7"/>
          <p:cNvSpPr/>
          <p:nvPr/>
        </p:nvSpPr>
        <p:spPr>
          <a:xfrm>
            <a:off x="4106275" y="2424050"/>
            <a:ext cx="1101300" cy="1101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4118175" y="4186750"/>
            <a:ext cx="11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Servidor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380" name="Google Shape;380;p47"/>
          <p:cNvCxnSpPr>
            <a:stCxn id="379" idx="0"/>
            <a:endCxn id="378" idx="4"/>
          </p:cNvCxnSpPr>
          <p:nvPr/>
        </p:nvCxnSpPr>
        <p:spPr>
          <a:xfrm rot="10800000">
            <a:off x="4656825" y="3525250"/>
            <a:ext cx="12000" cy="6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47"/>
          <p:cNvSpPr txBox="1"/>
          <p:nvPr/>
        </p:nvSpPr>
        <p:spPr>
          <a:xfrm>
            <a:off x="7017600" y="2499550"/>
            <a:ext cx="21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Dispositivos de borda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382" name="Google Shape;382;p47"/>
          <p:cNvCxnSpPr/>
          <p:nvPr/>
        </p:nvCxnSpPr>
        <p:spPr>
          <a:xfrm flipH="1">
            <a:off x="6849375" y="2662525"/>
            <a:ext cx="182100" cy="23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Desafios ao trabalhar com servidor</a:t>
            </a:r>
            <a:endParaRPr b="1"/>
          </a:p>
        </p:txBody>
      </p:sp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311700" y="1762075"/>
            <a:ext cx="85206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Modelagem de dados</a:t>
            </a:r>
            <a:endParaRPr/>
          </a:p>
        </p:txBody>
      </p:sp>
      <p:sp>
        <p:nvSpPr>
          <p:cNvPr id="390" name="Google Shape;390;p48"/>
          <p:cNvSpPr txBox="1"/>
          <p:nvPr>
            <p:ph idx="1" type="body"/>
          </p:nvPr>
        </p:nvSpPr>
        <p:spPr>
          <a:xfrm>
            <a:off x="311700" y="2277550"/>
            <a:ext cx="85206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Desenvolver aplicações back-end capazes de comunicar-se com MQTT e/ou com tecnologias LPWAN</a:t>
            </a:r>
            <a:endParaRPr/>
          </a:p>
        </p:txBody>
      </p:sp>
      <p:sp>
        <p:nvSpPr>
          <p:cNvPr id="391" name="Google Shape;391;p48"/>
          <p:cNvSpPr txBox="1"/>
          <p:nvPr>
            <p:ph idx="1" type="body"/>
          </p:nvPr>
        </p:nvSpPr>
        <p:spPr>
          <a:xfrm>
            <a:off x="311700" y="3101475"/>
            <a:ext cx="85206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Ter a compreensão sobre as limitações dos dispositivos de borda</a:t>
            </a:r>
            <a:endParaRPr/>
          </a:p>
        </p:txBody>
      </p:sp>
      <p:sp>
        <p:nvSpPr>
          <p:cNvPr id="392" name="Google Shape;392;p4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Desafios ao trabalhar com dispositivos de borda</a:t>
            </a:r>
            <a:endParaRPr b="1"/>
          </a:p>
        </p:txBody>
      </p:sp>
      <p:sp>
        <p:nvSpPr>
          <p:cNvPr id="398" name="Google Shape;398;p49"/>
          <p:cNvSpPr txBox="1"/>
          <p:nvPr>
            <p:ph idx="1" type="body"/>
          </p:nvPr>
        </p:nvSpPr>
        <p:spPr>
          <a:xfrm>
            <a:off x="311700" y="1457275"/>
            <a:ext cx="85206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Dispositivos com pouca memória (na ordem de kB)</a:t>
            </a:r>
            <a:endParaRPr/>
          </a:p>
        </p:txBody>
      </p:sp>
      <p:sp>
        <p:nvSpPr>
          <p:cNvPr id="399" name="Google Shape;399;p49"/>
          <p:cNvSpPr txBox="1"/>
          <p:nvPr>
            <p:ph idx="1" type="body"/>
          </p:nvPr>
        </p:nvSpPr>
        <p:spPr>
          <a:xfrm>
            <a:off x="311700" y="2048950"/>
            <a:ext cx="85206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Dispositivos com baixo poder computacional</a:t>
            </a:r>
            <a:endParaRPr/>
          </a:p>
        </p:txBody>
      </p:sp>
      <p:sp>
        <p:nvSpPr>
          <p:cNvPr id="400" name="Google Shape;400;p49"/>
          <p:cNvSpPr txBox="1"/>
          <p:nvPr>
            <p:ph idx="1" type="body"/>
          </p:nvPr>
        </p:nvSpPr>
        <p:spPr>
          <a:xfrm>
            <a:off x="311700" y="2788150"/>
            <a:ext cx="85206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Desenvolver soluções low-power (com consumo na ordem de μA (micro ampere))</a:t>
            </a:r>
            <a:endParaRPr/>
          </a:p>
        </p:txBody>
      </p:sp>
      <p:sp>
        <p:nvSpPr>
          <p:cNvPr id="401" name="Google Shape;401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pt-BR"/>
              <a:t>Exercícios</a:t>
            </a:r>
            <a:endParaRPr b="1"/>
          </a:p>
        </p:txBody>
      </p:sp>
      <p:sp>
        <p:nvSpPr>
          <p:cNvPr id="407" name="Google Shape;407;p50"/>
          <p:cNvSpPr txBox="1"/>
          <p:nvPr>
            <p:ph idx="1" type="body"/>
          </p:nvPr>
        </p:nvSpPr>
        <p:spPr>
          <a:xfrm>
            <a:off x="311700" y="1152475"/>
            <a:ext cx="8520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Chegou o momento de verificarmos quem estava prestando atenção nas explicações ^ - ^ </a:t>
            </a:r>
            <a:endParaRPr/>
          </a:p>
        </p:txBody>
      </p:sp>
      <p:pic>
        <p:nvPicPr>
          <p:cNvPr id="408" name="Google Shape;4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838" y="1958500"/>
            <a:ext cx="6116325" cy="208465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311700" y="445025"/>
            <a:ext cx="85206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Microcontroladores - O “cérebro” dos dispositivos de borda</a:t>
            </a:r>
            <a:endParaRPr/>
          </a:p>
        </p:txBody>
      </p:sp>
      <p:sp>
        <p:nvSpPr>
          <p:cNvPr id="415" name="Google Shape;415;p51"/>
          <p:cNvSpPr txBox="1"/>
          <p:nvPr>
            <p:ph idx="1" type="body"/>
          </p:nvPr>
        </p:nvSpPr>
        <p:spPr>
          <a:xfrm>
            <a:off x="311700" y="1418750"/>
            <a:ext cx="8520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um mini computador em um </a:t>
            </a:r>
            <a:r>
              <a:rPr lang="pt-BR"/>
              <a:t>único</a:t>
            </a:r>
            <a:r>
              <a:rPr lang="pt-BR"/>
              <a:t> circuito integrado (</a:t>
            </a:r>
            <a:r>
              <a:rPr b="1" lang="pt-BR"/>
              <a:t>CI</a:t>
            </a:r>
            <a:r>
              <a:rPr lang="pt-BR"/>
              <a:t>)</a:t>
            </a:r>
            <a:endParaRPr/>
          </a:p>
        </p:txBody>
      </p:sp>
      <p:pic>
        <p:nvPicPr>
          <p:cNvPr id="416" name="Google Shape;4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425" y="1936250"/>
            <a:ext cx="2902450" cy="29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1"/>
          <p:cNvSpPr txBox="1"/>
          <p:nvPr>
            <p:ph idx="1" type="body"/>
          </p:nvPr>
        </p:nvSpPr>
        <p:spPr>
          <a:xfrm>
            <a:off x="452000" y="2084375"/>
            <a:ext cx="8520600" cy="23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Possuí: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Periféricos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Memória 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Processador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Memória</a:t>
            </a:r>
            <a:r>
              <a:rPr lang="pt-BR"/>
              <a:t> ROM</a:t>
            </a:r>
            <a:endParaRPr/>
          </a:p>
        </p:txBody>
      </p:sp>
      <p:sp>
        <p:nvSpPr>
          <p:cNvPr id="418" name="Google Shape;418;p5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Assuntos abordados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472000" y="1403850"/>
            <a:ext cx="697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IOT (Internet Of Things)</a:t>
            </a:r>
            <a:endParaRPr sz="1700"/>
          </a:p>
        </p:txBody>
      </p:sp>
      <p:sp>
        <p:nvSpPr>
          <p:cNvPr id="112" name="Google Shape;112;p16"/>
          <p:cNvSpPr txBox="1"/>
          <p:nvPr/>
        </p:nvSpPr>
        <p:spPr>
          <a:xfrm>
            <a:off x="472000" y="1887550"/>
            <a:ext cx="69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MQTT</a:t>
            </a:r>
            <a:endParaRPr sz="1800"/>
          </a:p>
        </p:txBody>
      </p:sp>
      <p:sp>
        <p:nvSpPr>
          <p:cNvPr id="113" name="Google Shape;113;p16"/>
          <p:cNvSpPr txBox="1"/>
          <p:nvPr/>
        </p:nvSpPr>
        <p:spPr>
          <a:xfrm>
            <a:off x="472000" y="2371250"/>
            <a:ext cx="69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.NET Core</a:t>
            </a:r>
            <a:endParaRPr sz="1800"/>
          </a:p>
        </p:txBody>
      </p:sp>
      <p:sp>
        <p:nvSpPr>
          <p:cNvPr id="114" name="Google Shape;114;p16"/>
          <p:cNvSpPr txBox="1"/>
          <p:nvPr/>
        </p:nvSpPr>
        <p:spPr>
          <a:xfrm>
            <a:off x="472000" y="2854950"/>
            <a:ext cx="69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Biblioteca MQTT net</a:t>
            </a:r>
            <a:endParaRPr sz="1800"/>
          </a:p>
        </p:txBody>
      </p:sp>
      <p:sp>
        <p:nvSpPr>
          <p:cNvPr id="115" name="Google Shape;115;p16"/>
          <p:cNvSpPr txBox="1"/>
          <p:nvPr/>
        </p:nvSpPr>
        <p:spPr>
          <a:xfrm>
            <a:off x="472000" y="3338650"/>
            <a:ext cx="69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Onde entra o MQTT nessa história?</a:t>
            </a:r>
            <a:endParaRPr/>
          </a:p>
        </p:txBody>
      </p:sp>
      <p:sp>
        <p:nvSpPr>
          <p:cNvPr id="424" name="Google Shape;42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IoT e MQTT</a:t>
            </a:r>
            <a:endParaRPr/>
          </a:p>
        </p:txBody>
      </p:sp>
      <p:sp>
        <p:nvSpPr>
          <p:cNvPr id="430" name="Google Shape;430;p53"/>
          <p:cNvSpPr txBox="1"/>
          <p:nvPr/>
        </p:nvSpPr>
        <p:spPr>
          <a:xfrm>
            <a:off x="605125" y="1381025"/>
            <a:ext cx="69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Lembra que o MQTT é:</a:t>
            </a:r>
            <a:endParaRPr sz="1800"/>
          </a:p>
        </p:txBody>
      </p:sp>
      <p:sp>
        <p:nvSpPr>
          <p:cNvPr id="431" name="Google Shape;431;p53"/>
          <p:cNvSpPr txBox="1"/>
          <p:nvPr/>
        </p:nvSpPr>
        <p:spPr>
          <a:xfrm>
            <a:off x="835050" y="2057400"/>
            <a:ext cx="69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Leve</a:t>
            </a:r>
            <a:endParaRPr sz="1800"/>
          </a:p>
        </p:txBody>
      </p:sp>
      <p:sp>
        <p:nvSpPr>
          <p:cNvPr id="432" name="Google Shape;432;p53"/>
          <p:cNvSpPr txBox="1"/>
          <p:nvPr/>
        </p:nvSpPr>
        <p:spPr>
          <a:xfrm>
            <a:off x="835050" y="2457600"/>
            <a:ext cx="69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Requer menos energia do que o HTTP</a:t>
            </a:r>
            <a:endParaRPr sz="1800"/>
          </a:p>
        </p:txBody>
      </p:sp>
      <p:sp>
        <p:nvSpPr>
          <p:cNvPr id="433" name="Google Shape;433;p53"/>
          <p:cNvSpPr txBox="1"/>
          <p:nvPr/>
        </p:nvSpPr>
        <p:spPr>
          <a:xfrm>
            <a:off x="835050" y="2900025"/>
            <a:ext cx="69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Possui</a:t>
            </a:r>
            <a:r>
              <a:rPr lang="pt-BR" sz="1800"/>
              <a:t> garantia de entrega </a:t>
            </a:r>
            <a:r>
              <a:rPr lang="pt-BR" sz="1800"/>
              <a:t>das</a:t>
            </a:r>
            <a:r>
              <a:rPr lang="pt-BR" sz="1800"/>
              <a:t> mensagens</a:t>
            </a:r>
            <a:endParaRPr sz="1800"/>
          </a:p>
        </p:txBody>
      </p:sp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IoT e MQTT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4"/>
          <p:cNvSpPr txBox="1"/>
          <p:nvPr/>
        </p:nvSpPr>
        <p:spPr>
          <a:xfrm>
            <a:off x="484425" y="1439050"/>
            <a:ext cx="734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Lembra que o dispositivo IoT:</a:t>
            </a:r>
            <a:endParaRPr sz="1800"/>
          </a:p>
        </p:txBody>
      </p:sp>
      <p:sp>
        <p:nvSpPr>
          <p:cNvPr id="441" name="Google Shape;441;p54"/>
          <p:cNvSpPr txBox="1"/>
          <p:nvPr/>
        </p:nvSpPr>
        <p:spPr>
          <a:xfrm>
            <a:off x="484425" y="1972450"/>
            <a:ext cx="734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Tem baixo poder computacional;</a:t>
            </a:r>
            <a:endParaRPr sz="1800"/>
          </a:p>
        </p:txBody>
      </p:sp>
      <p:sp>
        <p:nvSpPr>
          <p:cNvPr id="442" name="Google Shape;442;p54"/>
          <p:cNvSpPr txBox="1"/>
          <p:nvPr/>
        </p:nvSpPr>
        <p:spPr>
          <a:xfrm>
            <a:off x="484425" y="2429650"/>
            <a:ext cx="734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Muitas vezes necessitam consumir pouca energia </a:t>
            </a:r>
            <a:r>
              <a:rPr lang="pt-BR" sz="1800"/>
              <a:t>(dispositivos</a:t>
            </a:r>
            <a:r>
              <a:rPr lang="pt-BR" sz="1800"/>
              <a:t> </a:t>
            </a:r>
            <a:r>
              <a:rPr b="1" i="1" lang="pt-BR" sz="1800"/>
              <a:t>Low Power</a:t>
            </a:r>
            <a:r>
              <a:rPr lang="pt-BR" sz="1800"/>
              <a:t>);</a:t>
            </a:r>
            <a:endParaRPr sz="1800"/>
          </a:p>
        </p:txBody>
      </p:sp>
      <p:sp>
        <p:nvSpPr>
          <p:cNvPr id="443" name="Google Shape;443;p54"/>
          <p:cNvSpPr txBox="1"/>
          <p:nvPr/>
        </p:nvSpPr>
        <p:spPr>
          <a:xfrm>
            <a:off x="484425" y="3115450"/>
            <a:ext cx="734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Possui</a:t>
            </a:r>
            <a:r>
              <a:rPr lang="pt-BR" sz="1800"/>
              <a:t> pouca memória;</a:t>
            </a:r>
            <a:endParaRPr sz="1800"/>
          </a:p>
        </p:txBody>
      </p:sp>
      <p:sp>
        <p:nvSpPr>
          <p:cNvPr id="444" name="Google Shape;444;p5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IoT e MQTT</a:t>
            </a:r>
            <a:endParaRPr/>
          </a:p>
        </p:txBody>
      </p:sp>
      <p:pic>
        <p:nvPicPr>
          <p:cNvPr id="450" name="Google Shape;450;p55"/>
          <p:cNvPicPr preferRelativeResize="0"/>
          <p:nvPr/>
        </p:nvPicPr>
        <p:blipFill rotWithShape="1">
          <a:blip r:embed="rId3">
            <a:alphaModFix/>
          </a:blip>
          <a:srcRect b="0" l="13077" r="12534" t="0"/>
          <a:stretch/>
        </p:blipFill>
        <p:spPr>
          <a:xfrm>
            <a:off x="2565850" y="1912900"/>
            <a:ext cx="3998125" cy="30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5"/>
          <p:cNvSpPr txBox="1"/>
          <p:nvPr/>
        </p:nvSpPr>
        <p:spPr>
          <a:xfrm>
            <a:off x="527175" y="1310825"/>
            <a:ext cx="734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Consegue perceber algo??</a:t>
            </a:r>
            <a:endParaRPr sz="1800"/>
          </a:p>
        </p:txBody>
      </p:sp>
      <p:sp>
        <p:nvSpPr>
          <p:cNvPr id="452" name="Google Shape;452;p5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IoT e MQTT </a:t>
            </a:r>
            <a:r>
              <a:rPr lang="pt-BR"/>
              <a:t>dão match!</a:t>
            </a:r>
            <a:endParaRPr/>
          </a:p>
        </p:txBody>
      </p:sp>
      <p:pic>
        <p:nvPicPr>
          <p:cNvPr id="458" name="Google Shape;4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225" y="1017725"/>
            <a:ext cx="2328575" cy="397797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Comparativo de uso do MQTT em projetos IoT acadêmicos</a:t>
            </a:r>
            <a:endParaRPr/>
          </a:p>
        </p:txBody>
      </p:sp>
      <p:pic>
        <p:nvPicPr>
          <p:cNvPr id="465" name="Google Shape;4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367350"/>
            <a:ext cx="523875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7"/>
          <p:cNvSpPr txBox="1"/>
          <p:nvPr/>
        </p:nvSpPr>
        <p:spPr>
          <a:xfrm>
            <a:off x="1512800" y="4707825"/>
            <a:ext cx="69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Figura XX - Fonte: https://ieeexplore.ieee.org/document/9247996</a:t>
            </a:r>
            <a:endParaRPr/>
          </a:p>
        </p:txBody>
      </p:sp>
      <p:sp>
        <p:nvSpPr>
          <p:cNvPr id="467" name="Google Shape;467;p5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Exercícios</a:t>
            </a:r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500" y="1017725"/>
            <a:ext cx="383632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Broker </a:t>
            </a:r>
            <a:endParaRPr/>
          </a:p>
        </p:txBody>
      </p:sp>
      <p:sp>
        <p:nvSpPr>
          <p:cNvPr id="480" name="Google Shape;480;p5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Necessárias</a:t>
            </a:r>
            <a:endParaRPr/>
          </a:p>
        </p:txBody>
      </p:sp>
      <p:sp>
        <p:nvSpPr>
          <p:cNvPr id="486" name="Google Shape;486;p60"/>
          <p:cNvSpPr txBox="1"/>
          <p:nvPr>
            <p:ph idx="1" type="body"/>
          </p:nvPr>
        </p:nvSpPr>
        <p:spPr>
          <a:xfrm>
            <a:off x="387900" y="122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Microsoft .Net SDK (versão 3.1 ou 5)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link versão 5</a:t>
            </a:r>
            <a:endParaRPr/>
          </a:p>
        </p:txBody>
      </p:sp>
      <p:sp>
        <p:nvSpPr>
          <p:cNvPr id="487" name="Google Shape;487;p60"/>
          <p:cNvSpPr txBox="1"/>
          <p:nvPr>
            <p:ph idx="1" type="body"/>
          </p:nvPr>
        </p:nvSpPr>
        <p:spPr>
          <a:xfrm>
            <a:off x="427775" y="176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Microsoft Visual Studio Code (recomendado)</a:t>
            </a:r>
            <a:endParaRPr/>
          </a:p>
        </p:txBody>
      </p:sp>
      <p:sp>
        <p:nvSpPr>
          <p:cNvPr id="488" name="Google Shape;488;p6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75" y="2865025"/>
            <a:ext cx="451025" cy="4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0"/>
          <p:cNvSpPr txBox="1"/>
          <p:nvPr/>
        </p:nvSpPr>
        <p:spPr>
          <a:xfrm>
            <a:off x="934050" y="2890450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Repositório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Verificar se o dotnet está configurado no path</a:t>
            </a:r>
            <a:endParaRPr/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311700" y="130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Abra o </a:t>
            </a:r>
            <a:r>
              <a:rPr b="1" lang="pt-BR"/>
              <a:t>cmd </a:t>
            </a:r>
            <a:r>
              <a:rPr lang="pt-BR"/>
              <a:t>ou o </a:t>
            </a:r>
            <a:r>
              <a:rPr b="1" lang="pt-BR"/>
              <a:t>powershell</a:t>
            </a:r>
            <a:r>
              <a:rPr b="1" lang="pt-BR"/>
              <a:t> </a:t>
            </a:r>
            <a:r>
              <a:rPr lang="pt-BR"/>
              <a:t>e digite:</a:t>
            </a:r>
            <a:endParaRPr/>
          </a:p>
        </p:txBody>
      </p:sp>
      <p:sp>
        <p:nvSpPr>
          <p:cNvPr id="497" name="Google Shape;497;p61"/>
          <p:cNvSpPr txBox="1"/>
          <p:nvPr>
            <p:ph idx="1" type="body"/>
          </p:nvPr>
        </p:nvSpPr>
        <p:spPr>
          <a:xfrm>
            <a:off x="1818300" y="2056800"/>
            <a:ext cx="55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000"/>
              <a:t>dotnet </a:t>
            </a:r>
            <a:r>
              <a:rPr b="1" lang="pt-BR" sz="2000"/>
              <a:t>--version</a:t>
            </a:r>
            <a:endParaRPr b="1" sz="2000"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073" y="3093000"/>
            <a:ext cx="5153075" cy="1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Formato do Curso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311700" y="1457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Aulas expositivas (Apresentação de slides)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304800" y="2057400"/>
            <a:ext cx="769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Exercícios de fixação em grupo no kahoot (para os assuntos teóricos)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04800" y="2971800"/>
            <a:ext cx="79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Prática no simulador (</a:t>
            </a:r>
            <a:r>
              <a:rPr lang="pt-BR" sz="1600">
                <a:solidFill>
                  <a:srgbClr val="111111"/>
                </a:solidFill>
                <a:highlight>
                  <a:srgbClr val="FFFFFF"/>
                </a:highlight>
              </a:rPr>
              <a:t>Wokwi</a:t>
            </a:r>
            <a:r>
              <a:rPr lang="pt-BR" sz="1800">
                <a:solidFill>
                  <a:schemeClr val="dk2"/>
                </a:solidFill>
              </a:rPr>
              <a:t>) para simular o ESP-32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307500" y="3643800"/>
            <a:ext cx="77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Prática com a aplicação .NET Core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o projeto</a:t>
            </a:r>
            <a:endParaRPr/>
          </a:p>
        </p:txBody>
      </p:sp>
      <p:sp>
        <p:nvSpPr>
          <p:cNvPr id="505" name="Google Shape;505;p62"/>
          <p:cNvSpPr txBox="1"/>
          <p:nvPr>
            <p:ph idx="1" type="body"/>
          </p:nvPr>
        </p:nvSpPr>
        <p:spPr>
          <a:xfrm>
            <a:off x="311700" y="1152475"/>
            <a:ext cx="85206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Crie uma pasta e a abra com o Visual Studio Code;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Vá para a janela terminal;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Digite o comando: </a:t>
            </a:r>
            <a:r>
              <a:rPr b="1" lang="pt-BR"/>
              <a:t>dotnet new webapi</a:t>
            </a:r>
            <a:endParaRPr b="1"/>
          </a:p>
        </p:txBody>
      </p:sp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50" y="2522625"/>
            <a:ext cx="817245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" y="0"/>
            <a:ext cx="91350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Incluir biblioteca MQTT NET</a:t>
            </a:r>
            <a:endParaRPr/>
          </a:p>
        </p:txBody>
      </p:sp>
      <p:sp>
        <p:nvSpPr>
          <p:cNvPr id="521" name="Google Shape;521;p6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Digite no terminal: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Em seguida, d</a:t>
            </a:r>
            <a:r>
              <a:rPr lang="pt-BR"/>
              <a:t>igite no terminal: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240" y="1790025"/>
            <a:ext cx="5987950" cy="8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88" y="3733825"/>
            <a:ext cx="7899225" cy="6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o MQTT Builder</a:t>
            </a:r>
            <a:endParaRPr/>
          </a:p>
        </p:txBody>
      </p:sp>
      <p:sp>
        <p:nvSpPr>
          <p:cNvPr id="530" name="Google Shape;530;p65"/>
          <p:cNvSpPr txBox="1"/>
          <p:nvPr>
            <p:ph idx="1" type="body"/>
          </p:nvPr>
        </p:nvSpPr>
        <p:spPr>
          <a:xfrm>
            <a:off x="311700" y="1152475"/>
            <a:ext cx="85206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Abra o arquivo </a:t>
            </a:r>
            <a:r>
              <a:rPr b="1" lang="pt-BR"/>
              <a:t>Startup.cs </a:t>
            </a:r>
            <a:r>
              <a:rPr lang="pt-BR"/>
              <a:t>e no método </a:t>
            </a:r>
            <a:r>
              <a:rPr b="1" i="1" lang="pt-BR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ConfigureServices</a:t>
            </a:r>
            <a:r>
              <a:rPr lang="pt-BR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crie a seguinte variável.</a:t>
            </a:r>
            <a:r>
              <a:rPr b="1" i="1" lang="pt-BR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1" name="Google Shape;5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73" y="2211150"/>
            <a:ext cx="719242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callback para monitorar mensagens</a:t>
            </a:r>
            <a:endParaRPr/>
          </a:p>
        </p:txBody>
      </p:sp>
      <p:sp>
        <p:nvSpPr>
          <p:cNvPr id="538" name="Google Shape;538;p6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Ainda n</a:t>
            </a:r>
            <a:r>
              <a:rPr lang="pt-BR" sz="1900">
                <a:solidFill>
                  <a:schemeClr val="dk1"/>
                </a:solidFill>
              </a:rPr>
              <a:t>a declaração da </a:t>
            </a:r>
            <a:r>
              <a:rPr lang="pt-BR" sz="1900">
                <a:solidFill>
                  <a:schemeClr val="dk1"/>
                </a:solidFill>
              </a:rPr>
              <a:t>variável </a:t>
            </a:r>
            <a:r>
              <a:rPr b="1" lang="pt-BR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optionsBuilder</a:t>
            </a:r>
            <a:r>
              <a:rPr lang="pt-BR" sz="1900">
                <a:solidFill>
                  <a:schemeClr val="dk1"/>
                </a:solidFill>
              </a:rPr>
              <a:t>, insira: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66"/>
          <p:cNvPicPr preferRelativeResize="0"/>
          <p:nvPr/>
        </p:nvPicPr>
        <p:blipFill rotWithShape="1">
          <a:blip r:embed="rId3">
            <a:alphaModFix/>
          </a:blip>
          <a:srcRect b="0" l="12103" r="0" t="0"/>
          <a:stretch/>
        </p:blipFill>
        <p:spPr>
          <a:xfrm>
            <a:off x="382975" y="2073876"/>
            <a:ext cx="8449326" cy="219546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</a:t>
            </a:r>
            <a:r>
              <a:rPr lang="pt-BR"/>
              <a:t> o MQTT Builder aos serviços do servidor</a:t>
            </a:r>
            <a:endParaRPr/>
          </a:p>
        </p:txBody>
      </p:sp>
      <p:sp>
        <p:nvSpPr>
          <p:cNvPr id="546" name="Google Shape;546;p6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Continuando no método </a:t>
            </a:r>
            <a:r>
              <a:rPr b="1"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ConfigureServices, </a:t>
            </a:r>
            <a:r>
              <a:rPr lang="pt-BR">
                <a:solidFill>
                  <a:schemeClr val="dk1"/>
                </a:solidFill>
              </a:rPr>
              <a:t>digite: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450" y="2192957"/>
            <a:ext cx="6595100" cy="11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Removendo redirecionamento para HTTPS</a:t>
            </a:r>
            <a:endParaRPr/>
          </a:p>
        </p:txBody>
      </p:sp>
      <p:sp>
        <p:nvSpPr>
          <p:cNvPr id="554" name="Google Shape;554;p6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Vá ao método </a:t>
            </a:r>
            <a:r>
              <a:rPr b="1" lang="pt-BR"/>
              <a:t>Configure, e remova a seguinte linha de código.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555" name="Google Shape;5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579" y="2653449"/>
            <a:ext cx="6364850" cy="11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Iniciar MQTT Server</a:t>
            </a:r>
            <a:endParaRPr/>
          </a:p>
        </p:txBody>
      </p:sp>
      <p:sp>
        <p:nvSpPr>
          <p:cNvPr id="562" name="Google Shape;562;p6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No método </a:t>
            </a:r>
            <a:r>
              <a:rPr b="1" lang="pt-BR"/>
              <a:t>Configure</a:t>
            </a:r>
            <a:r>
              <a:rPr lang="pt-BR"/>
              <a:t>, insira o seguinte código na </a:t>
            </a:r>
            <a:r>
              <a:rPr lang="pt-BR"/>
              <a:t>última</a:t>
            </a:r>
            <a:r>
              <a:rPr lang="pt-BR"/>
              <a:t> linha do método</a:t>
            </a:r>
            <a:r>
              <a:rPr b="1" lang="pt-BR"/>
              <a:t>.</a:t>
            </a:r>
            <a:endParaRPr/>
          </a:p>
        </p:txBody>
      </p:sp>
      <p:pic>
        <p:nvPicPr>
          <p:cNvPr id="563" name="Google Shape;5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75" y="2316738"/>
            <a:ext cx="6591250" cy="10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Configurar o HostBuilder</a:t>
            </a:r>
            <a:endParaRPr/>
          </a:p>
        </p:txBody>
      </p:sp>
      <p:sp>
        <p:nvSpPr>
          <p:cNvPr id="570" name="Google Shape;570;p7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Vá para o arquivo </a:t>
            </a:r>
            <a:r>
              <a:rPr b="1" lang="pt-BR"/>
              <a:t>Program.cs </a:t>
            </a:r>
            <a:endParaRPr b="1"/>
          </a:p>
        </p:txBody>
      </p:sp>
      <p:pic>
        <p:nvPicPr>
          <p:cNvPr id="571" name="Google Shape;57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31" y="1776431"/>
            <a:ext cx="8461545" cy="27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Executando</a:t>
            </a:r>
            <a:endParaRPr/>
          </a:p>
        </p:txBody>
      </p:sp>
      <p:sp>
        <p:nvSpPr>
          <p:cNvPr id="578" name="Google Shape;578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Para executar a aplicação e monitorar o console de saída, digite:</a:t>
            </a:r>
            <a:endParaRPr/>
          </a:p>
        </p:txBody>
      </p:sp>
      <p:pic>
        <p:nvPicPr>
          <p:cNvPr id="579" name="Google Shape;579;p71"/>
          <p:cNvPicPr preferRelativeResize="0"/>
          <p:nvPr/>
        </p:nvPicPr>
        <p:blipFill rotWithShape="1">
          <a:blip r:embed="rId3">
            <a:alphaModFix/>
          </a:blip>
          <a:srcRect b="0" l="0" r="6112" t="0"/>
          <a:stretch/>
        </p:blipFill>
        <p:spPr>
          <a:xfrm>
            <a:off x="1902900" y="2437250"/>
            <a:ext cx="4824675" cy="11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Formato do Curso - Sobre as aulas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762425" y="1561200"/>
            <a:ext cx="3303900" cy="30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Aula 1 - 18/07/2022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curso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MQTT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IOT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do broker MQTT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3" name="Google Shape;133;p18"/>
          <p:cNvSpPr/>
          <p:nvPr/>
        </p:nvSpPr>
        <p:spPr>
          <a:xfrm>
            <a:off x="4572000" y="1561200"/>
            <a:ext cx="3303900" cy="30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Aula 2 - 21/07/2022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Criação do broker MQTT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Introdução ao ESP32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Conectar  ESP32 com broker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 de Problemas Comuns</a:t>
            </a:r>
            <a:endParaRPr/>
          </a:p>
        </p:txBody>
      </p:sp>
      <p:sp>
        <p:nvSpPr>
          <p:cNvPr id="586" name="Google Shape;586;p72"/>
          <p:cNvSpPr txBox="1"/>
          <p:nvPr>
            <p:ph idx="1" type="body"/>
          </p:nvPr>
        </p:nvSpPr>
        <p:spPr>
          <a:xfrm>
            <a:off x="311700" y="107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Verifique se todos as </a:t>
            </a:r>
            <a:r>
              <a:rPr lang="pt-BR"/>
              <a:t>dependências</a:t>
            </a:r>
            <a:r>
              <a:rPr lang="pt-BR"/>
              <a:t> estão importadas</a:t>
            </a:r>
            <a:endParaRPr/>
          </a:p>
        </p:txBody>
      </p:sp>
      <p:pic>
        <p:nvPicPr>
          <p:cNvPr id="587" name="Google Shape;5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00" y="1572775"/>
            <a:ext cx="3837819" cy="31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2"/>
          <p:cNvSpPr txBox="1"/>
          <p:nvPr/>
        </p:nvSpPr>
        <p:spPr>
          <a:xfrm>
            <a:off x="2045300" y="4608750"/>
            <a:ext cx="10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Startup.cs</a:t>
            </a:r>
            <a:endParaRPr b="1"/>
          </a:p>
        </p:txBody>
      </p:sp>
      <p:pic>
        <p:nvPicPr>
          <p:cNvPr id="589" name="Google Shape;58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344" y="1913875"/>
            <a:ext cx="34861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2"/>
          <p:cNvSpPr txBox="1"/>
          <p:nvPr/>
        </p:nvSpPr>
        <p:spPr>
          <a:xfrm>
            <a:off x="6308775" y="4131400"/>
            <a:ext cx="11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Program</a:t>
            </a:r>
            <a:r>
              <a:rPr b="1" lang="pt-BR"/>
              <a:t>.cs</a:t>
            </a:r>
            <a:endParaRPr b="1"/>
          </a:p>
        </p:txBody>
      </p:sp>
      <p:sp>
        <p:nvSpPr>
          <p:cNvPr id="591" name="Google Shape;591;p7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Solução de Problemas Comuns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Verificar arquivo </a:t>
            </a:r>
            <a:r>
              <a:rPr b="1" i="1" lang="pt-BR"/>
              <a:t>{nome_do_projeto}.csproj</a:t>
            </a:r>
            <a:endParaRPr/>
          </a:p>
        </p:txBody>
      </p:sp>
      <p:pic>
        <p:nvPicPr>
          <p:cNvPr id="598" name="Google Shape;59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1862138"/>
            <a:ext cx="57245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Dúvidas, </a:t>
            </a:r>
            <a:r>
              <a:rPr lang="pt-BR"/>
              <a:t>críticas</a:t>
            </a:r>
            <a:r>
              <a:rPr lang="pt-BR"/>
              <a:t> ou sugestões</a:t>
            </a:r>
            <a:endParaRPr/>
          </a:p>
        </p:txBody>
      </p:sp>
      <p:sp>
        <p:nvSpPr>
          <p:cNvPr id="605" name="Google Shape;605;p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350" y="1497441"/>
            <a:ext cx="4725300" cy="30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03325"/>
            <a:ext cx="60960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6"/>
          <p:cNvSpPr txBox="1"/>
          <p:nvPr/>
        </p:nvSpPr>
        <p:spPr>
          <a:xfrm>
            <a:off x="311708" y="4397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000000"/>
                </a:solidFill>
              </a:rPr>
              <a:t>IOT e C#</a:t>
            </a:r>
            <a:endParaRPr sz="2700">
              <a:solidFill>
                <a:srgbClr val="000000"/>
              </a:solidFill>
            </a:endParaRPr>
          </a:p>
        </p:txBody>
      </p:sp>
      <p:sp>
        <p:nvSpPr>
          <p:cNvPr id="621" name="Google Shape;621;p76"/>
          <p:cNvSpPr txBox="1"/>
          <p:nvPr/>
        </p:nvSpPr>
        <p:spPr>
          <a:xfrm>
            <a:off x="311700" y="2529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BR" sz="1580">
                <a:solidFill>
                  <a:srgbClr val="595959"/>
                </a:solidFill>
              </a:rPr>
              <a:t>Como criar um servidor MQTT e conectar dispositivos IOT utilizando MQTT</a:t>
            </a:r>
            <a:endParaRPr sz="1580">
              <a:solidFill>
                <a:srgbClr val="595959"/>
              </a:solidFill>
            </a:endParaRPr>
          </a:p>
        </p:txBody>
      </p:sp>
      <p:sp>
        <p:nvSpPr>
          <p:cNvPr id="622" name="Google Shape;622;p76"/>
          <p:cNvSpPr txBox="1"/>
          <p:nvPr/>
        </p:nvSpPr>
        <p:spPr>
          <a:xfrm>
            <a:off x="2051700" y="3245725"/>
            <a:ext cx="50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Te esperamos para a próxima aula</a:t>
            </a:r>
            <a:endParaRPr b="1" sz="2000"/>
          </a:p>
        </p:txBody>
      </p:sp>
      <p:sp>
        <p:nvSpPr>
          <p:cNvPr id="623" name="Google Shape;623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Sobre os facilitadores - Yago Caetano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385200" y="1152475"/>
            <a:ext cx="456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00700" lvl="0" marL="316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Graduado em Automação Industrial - Fatec SBC;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200700" lvl="0" marL="3168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Aluno de EC8;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"/>
              <a:t>,</a:t>
            </a:r>
            <a:endParaRPr sz="200"/>
          </a:p>
          <a:p>
            <a:pPr indent="-200700" lvl="0" marL="3168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Trabalho com desenvolvimento de aplicações Iot na </a:t>
            </a:r>
            <a:r>
              <a:rPr i="1" lang="pt-BR"/>
              <a:t>Tembici (Bike </a:t>
            </a:r>
            <a:r>
              <a:rPr i="1" lang="pt-BR"/>
              <a:t>Itaú)</a:t>
            </a:r>
            <a:r>
              <a:rPr lang="pt-BR"/>
              <a:t>;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200700" lvl="0" marL="3168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Me considero uma pessoa ativa e determinada.</a:t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750" y="926225"/>
            <a:ext cx="2030325" cy="2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950" y="3072649"/>
            <a:ext cx="3210162" cy="180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os facilitadores - Rodrigo Emiliano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311700" y="1152475"/>
            <a:ext cx="444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Inserir texto sobre a vida</a:t>
            </a:r>
            <a:endParaRPr/>
          </a:p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são </a:t>
            </a:r>
            <a:r>
              <a:rPr lang="pt-BR"/>
              <a:t>vocês?</a:t>
            </a:r>
            <a:r>
              <a:rPr lang="pt-BR"/>
              <a:t> </a:t>
            </a:r>
            <a:endParaRPr/>
          </a:p>
        </p:txBody>
      </p:sp>
      <p:sp>
        <p:nvSpPr>
          <p:cNvPr id="156" name="Google Shape;156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